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4" r:id="rId4"/>
    <p:sldId id="266" r:id="rId5"/>
    <p:sldId id="268" r:id="rId6"/>
    <p:sldId id="271" r:id="rId7"/>
    <p:sldId id="261" r:id="rId8"/>
    <p:sldId id="279" r:id="rId9"/>
    <p:sldId id="282" r:id="rId10"/>
    <p:sldId id="283" r:id="rId11"/>
    <p:sldId id="284" r:id="rId12"/>
    <p:sldId id="289" r:id="rId13"/>
    <p:sldId id="290" r:id="rId14"/>
    <p:sldId id="292" r:id="rId15"/>
    <p:sldId id="291" r:id="rId16"/>
    <p:sldId id="294" r:id="rId17"/>
    <p:sldId id="286" r:id="rId18"/>
    <p:sldId id="287" r:id="rId19"/>
    <p:sldId id="260" r:id="rId20"/>
    <p:sldId id="262" r:id="rId21"/>
    <p:sldId id="281" r:id="rId22"/>
    <p:sldId id="269" r:id="rId23"/>
    <p:sldId id="270" r:id="rId24"/>
    <p:sldId id="285" r:id="rId2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ta Infante" initials="ASI" lastIdx="62" clrIdx="0"/>
  <p:cmAuthor id="2" name="alau" initials="al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83371" autoAdjust="0"/>
  </p:normalViewPr>
  <p:slideViewPr>
    <p:cSldViewPr snapToGrid="0">
      <p:cViewPr varScale="1">
        <p:scale>
          <a:sx n="54" d="100"/>
          <a:sy n="54" d="100"/>
        </p:scale>
        <p:origin x="2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B400A93-7625-446F-922F-816C0E944E38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4A02F6A-CA1B-48F1-B1E3-119B115B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7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A75BE6-78D7-4B71-9497-53A937D2780F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695699F-7D74-4F18-8D87-3A08F7AB6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4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826F3-FC11-46C5-9103-DC9ECFCA4A7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560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FD0F2-A5AA-4E1D-8577-8BB1DF028F4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7992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AD4E9-06F6-4CD6-996B-4FC9A635158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0FB06-49B4-4B70-B7B2-E272F6D8D5C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45532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“C” formulation</a:t>
            </a:r>
            <a:r>
              <a:rPr lang="en-US" baseline="0" dirty="0" smtClean="0"/>
              <a:t> adds</a:t>
            </a:r>
            <a:r>
              <a:rPr lang="en-US" dirty="0" smtClean="0"/>
              <a:t> </a:t>
            </a:r>
            <a:r>
              <a:rPr lang="en-US" b="1" dirty="0" smtClean="0"/>
              <a:t>curcumin,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escin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Boswellic</a:t>
            </a:r>
            <a:r>
              <a:rPr lang="en-US" b="1" baseline="0" dirty="0" smtClean="0"/>
              <a:t>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systemic bioavailability</a:t>
            </a:r>
            <a:r>
              <a:rPr lang="en-US" baseline="0" dirty="0" smtClean="0"/>
              <a:t> following oral dosing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CYP2D6?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Anti-inflammatory dosing: 250-500 mg/kg in rats</a:t>
            </a:r>
          </a:p>
          <a:p>
            <a:r>
              <a:rPr lang="en-US" baseline="0" dirty="0" smtClean="0"/>
              <a:t>Dose range: 500 mg BID – 8 g/day; GI adverse effects with higher dosing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Hydrophobic and cannot be given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Ivacaftor</a:t>
            </a:r>
            <a:r>
              <a:rPr lang="en-US" baseline="0" dirty="0" smtClean="0"/>
              <a:t> added to agents</a:t>
            </a:r>
          </a:p>
          <a:p>
            <a:r>
              <a:rPr lang="en-US" baseline="0" dirty="0" err="1" smtClean="0"/>
              <a:t>Escin</a:t>
            </a:r>
            <a:r>
              <a:rPr lang="en-US" baseline="0" dirty="0" smtClean="0"/>
              <a:t> consistently induced </a:t>
            </a:r>
            <a:r>
              <a:rPr lang="en-US" baseline="0" dirty="0" err="1" smtClean="0"/>
              <a:t>readthrough</a:t>
            </a:r>
            <a:r>
              <a:rPr lang="en-US" baseline="0" dirty="0" smtClean="0"/>
              <a:t> activity as demonstrated by enhanced CFTR expression and function </a:t>
            </a:r>
            <a:r>
              <a:rPr lang="en-US" i="1" baseline="0" dirty="0" smtClean="0"/>
              <a:t>in vitro</a:t>
            </a:r>
          </a:p>
          <a:p>
            <a:r>
              <a:rPr lang="en-US" dirty="0" smtClean="0"/>
              <a:t>May be suitable to</a:t>
            </a:r>
            <a:r>
              <a:rPr lang="en-US" baseline="0" dirty="0" smtClean="0"/>
              <a:t> advance to human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9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Death</a:t>
            </a:r>
            <a:r>
              <a:rPr lang="en-US" baseline="0" dirty="0" smtClean="0"/>
              <a:t> has been reported with ingestion in as little as 4 mL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Rapid GI absorption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9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“In vitro and clinical studies are also required</a:t>
            </a:r>
            <a:r>
              <a:rPr lang="en-US" baseline="0" dirty="0" smtClean="0"/>
              <a:t> to calculate the effective doses of essential oils, determine the interactions between components and reveal their toxicity.”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40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Adulterated: product is unsafe </a:t>
            </a:r>
          </a:p>
          <a:p>
            <a:r>
              <a:rPr lang="en-US" dirty="0" smtClean="0"/>
              <a:t>Misbranded: labeling</a:t>
            </a:r>
            <a:r>
              <a:rPr lang="en-US" baseline="0" dirty="0" smtClean="0"/>
              <a:t> is false or misleading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5699F-7D74-4F18-8D87-3A08F7AB62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2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5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0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6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8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9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4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5016909-C5E0-41FE-8948-C25D4C252C5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AB1E3B4-5602-428A-B03E-179AA8B8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4.jpg@01CF23FD.540EFC40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4.jpg@01CF23FD.540EFC40" TargetMode="Externa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4.jpg@01CF23FD.540EFC40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4.jpg@01CF23FD.540EFC40" TargetMode="Externa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4.jpg@01CF23FD.540EFC40" TargetMode="Externa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4.jpg@01CF23FD.540EFC40" TargetMode="Externa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cid:image004.jpg@01CF23FD.540EFC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4.jpg@01CF23FD.540EFC4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4.jpg@01CF23FD.540EFC4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cid:image004.jpg@01CF23FD.540EFC4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jpg@01CF23FD.540EFC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659" y="53556"/>
            <a:ext cx="9719568" cy="2387600"/>
          </a:xfrm>
        </p:spPr>
        <p:txBody>
          <a:bodyPr/>
          <a:lstStyle/>
          <a:p>
            <a:r>
              <a:rPr lang="en-US" sz="5400" dirty="0" smtClean="0"/>
              <a:t>Herbs and Oils: What’s </a:t>
            </a:r>
            <a:r>
              <a:rPr lang="en-US" sz="5400" dirty="0"/>
              <a:t>the Latest?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227" y="2252173"/>
            <a:ext cx="9144000" cy="1655762"/>
          </a:xfrm>
        </p:spPr>
        <p:txBody>
          <a:bodyPr/>
          <a:lstStyle/>
          <a:p>
            <a:pPr algn="ctr"/>
            <a:r>
              <a:rPr lang="en-US" dirty="0" smtClean="0"/>
              <a:t>John D. Mark MD</a:t>
            </a:r>
          </a:p>
          <a:p>
            <a:pPr algn="ctr"/>
            <a:r>
              <a:rPr lang="en-US" dirty="0" smtClean="0"/>
              <a:t>Russell Wise </a:t>
            </a:r>
            <a:r>
              <a:rPr lang="en-US" dirty="0" err="1" smtClean="0"/>
              <a:t>PharmD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37" y="3708311"/>
            <a:ext cx="4670181" cy="3109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23" y="1517897"/>
            <a:ext cx="2798678" cy="2099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84" y="1594948"/>
            <a:ext cx="3063611" cy="20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5391" y="2051908"/>
            <a:ext cx="3217430" cy="321743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5056"/>
              </p:ext>
            </p:extLst>
          </p:nvPr>
        </p:nvGraphicFramePr>
        <p:xfrm>
          <a:off x="240560" y="1395404"/>
          <a:ext cx="7698522" cy="52310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698522">
                  <a:extLst>
                    <a:ext uri="{9D8B030D-6E8A-4147-A177-3AD203B41FA5}">
                      <a16:colId xmlns:a16="http://schemas.microsoft.com/office/drawing/2014/main" val="3911817392"/>
                    </a:ext>
                  </a:extLst>
                </a:gridCol>
              </a:tblGrid>
              <a:tr h="267775">
                <a:tc>
                  <a:txBody>
                    <a:bodyPr/>
                    <a:lstStyle/>
                    <a:p>
                      <a:endParaRPr lang="en-US" sz="13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832568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514643755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effectLst/>
                        </a:rPr>
                        <a:t>Turmeric (curcumin)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3430072296"/>
                  </a:ext>
                </a:extLst>
              </a:tr>
              <a:tr h="4152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effectLst/>
                        </a:rPr>
                        <a:t>Trans-Resveratrol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546495884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dirty="0" err="1">
                          <a:effectLst/>
                        </a:rPr>
                        <a:t>Amentoflavone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470558489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dirty="0" err="1" smtClean="0">
                          <a:effectLst/>
                        </a:rPr>
                        <a:t>Quercetin</a:t>
                      </a:r>
                      <a:r>
                        <a:rPr lang="fr-FR" sz="2000" dirty="0" smtClean="0">
                          <a:effectLst/>
                        </a:rPr>
                        <a:t> </a:t>
                      </a:r>
                      <a:r>
                        <a:rPr lang="fr-FR" sz="2000" dirty="0" err="1" smtClean="0">
                          <a:effectLst/>
                        </a:rPr>
                        <a:t>dihydrate</a:t>
                      </a:r>
                      <a:endParaRPr lang="fr-FR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808473767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effectLst/>
                        </a:rPr>
                        <a:t>Bioperine</a:t>
                      </a:r>
                      <a:r>
                        <a:rPr lang="en-US" sz="2000" dirty="0">
                          <a:effectLst/>
                        </a:rPr>
                        <a:t>™ </a:t>
                      </a: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3426246636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effectLst/>
                        </a:rPr>
                        <a:t>Silymarin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4170388368"/>
                  </a:ext>
                </a:extLst>
              </a:tr>
              <a:tr h="468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EGCG (Camellia </a:t>
                      </a:r>
                      <a:r>
                        <a:rPr lang="en-US" sz="2000" dirty="0" err="1">
                          <a:effectLst/>
                        </a:rPr>
                        <a:t>sinensis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3225778441"/>
                  </a:ext>
                </a:extLst>
              </a:tr>
              <a:tr h="3595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Hawthorne </a:t>
                      </a:r>
                      <a:r>
                        <a:rPr lang="en-US" sz="2000" dirty="0" smtClean="0">
                          <a:effectLst/>
                        </a:rPr>
                        <a:t>fruit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587561997"/>
                  </a:ext>
                </a:extLst>
              </a:tr>
              <a:tr h="468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Hawthorne leaf </a:t>
                      </a: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2497272818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 smtClean="0">
                          <a:effectLst/>
                        </a:rPr>
                        <a:t>Forskolin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528121586"/>
                  </a:ext>
                </a:extLst>
              </a:tr>
              <a:tr h="2677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effectLst/>
                        </a:rPr>
                        <a:t>Boswellic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acid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704700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 smtClean="0">
                          <a:effectLst/>
                        </a:rPr>
                        <a:t>Escin</a:t>
                      </a:r>
                      <a:endParaRPr lang="en-US" sz="2000" dirty="0">
                        <a:effectLst/>
                      </a:endParaRPr>
                    </a:p>
                  </a:txBody>
                  <a:tcPr marL="66944" marR="66944" marT="33472" marB="33472" anchor="ctr"/>
                </a:tc>
                <a:extLst>
                  <a:ext uri="{0D108BD9-81ED-4DB2-BD59-A6C34878D82A}">
                    <a16:rowId xmlns:a16="http://schemas.microsoft.com/office/drawing/2014/main" val="168319596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3519" y="352605"/>
            <a:ext cx="8766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Indrepta</a:t>
            </a:r>
            <a:r>
              <a:rPr lang="en-US" sz="3600" dirty="0" smtClean="0"/>
              <a:t> C </a:t>
            </a:r>
          </a:p>
          <a:p>
            <a:r>
              <a:rPr lang="en-US" sz="2400" dirty="0" smtClean="0"/>
              <a:t>A formulation </a:t>
            </a:r>
            <a:r>
              <a:rPr lang="en-US" sz="2400" dirty="0"/>
              <a:t>of natural ingredients that have been reported to help lung </a:t>
            </a:r>
            <a:r>
              <a:rPr lang="en-US" sz="2400" dirty="0" smtClean="0"/>
              <a:t>function by improving CFTR function</a:t>
            </a:r>
            <a:endParaRPr lang="en-US" sz="2400" dirty="0"/>
          </a:p>
        </p:txBody>
      </p:sp>
      <p:pic>
        <p:nvPicPr>
          <p:cNvPr id="7" name="Picture 1" descr="cid:image003.jpg@01CF23F2.68D4D470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38" y="5972394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3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Curcumin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Component of </a:t>
            </a:r>
            <a:r>
              <a:rPr lang="en-US" dirty="0" err="1" smtClean="0"/>
              <a:t>tumeric</a:t>
            </a:r>
            <a:endParaRPr lang="en-US" dirty="0" smtClean="0"/>
          </a:p>
          <a:p>
            <a:r>
              <a:rPr lang="en-US" dirty="0" smtClean="0"/>
              <a:t>Use: Anti-inflammatory, antioxidant, bone/joint health, antidepressant </a:t>
            </a:r>
          </a:p>
          <a:p>
            <a:r>
              <a:rPr lang="en-US" dirty="0" smtClean="0"/>
              <a:t>Claim: W1282X can be activated my curcumin</a:t>
            </a:r>
          </a:p>
          <a:p>
            <a:r>
              <a:rPr lang="en-US" i="1" dirty="0" smtClean="0"/>
              <a:t>In vitro </a:t>
            </a:r>
            <a:r>
              <a:rPr lang="en-US" dirty="0" smtClean="0"/>
              <a:t>with the addition of </a:t>
            </a:r>
            <a:r>
              <a:rPr lang="en-US" dirty="0" err="1" smtClean="0"/>
              <a:t>ivacaftor</a:t>
            </a:r>
            <a:r>
              <a:rPr lang="en-US" dirty="0" smtClean="0"/>
              <a:t> for W1282X</a:t>
            </a:r>
          </a:p>
          <a:p>
            <a:pPr lvl="1"/>
            <a:r>
              <a:rPr lang="en-US" dirty="0" err="1" smtClean="0"/>
              <a:t>Ivacaftor</a:t>
            </a:r>
            <a:r>
              <a:rPr lang="en-US" dirty="0" smtClean="0"/>
              <a:t> + curcumin showed additive effects on CFTR channel activity</a:t>
            </a:r>
          </a:p>
          <a:p>
            <a:pPr lvl="1"/>
            <a:r>
              <a:rPr lang="en-US" dirty="0" smtClean="0"/>
              <a:t>Does not translate </a:t>
            </a:r>
            <a:r>
              <a:rPr lang="en-US" i="1" dirty="0" smtClean="0"/>
              <a:t>in vivo </a:t>
            </a:r>
            <a:r>
              <a:rPr lang="en-US" dirty="0" smtClean="0"/>
              <a:t>where the amount of polypeptide is limited</a:t>
            </a:r>
          </a:p>
          <a:p>
            <a:r>
              <a:rPr lang="en-US" dirty="0"/>
              <a:t>Can effective doses of curcumin in vivo be achieved? </a:t>
            </a:r>
          </a:p>
          <a:p>
            <a:r>
              <a:rPr lang="en-US" dirty="0" smtClean="0"/>
              <a:t>Bioavailability: very poor </a:t>
            </a:r>
            <a:r>
              <a:rPr lang="en-US" dirty="0"/>
              <a:t>oral </a:t>
            </a:r>
            <a:r>
              <a:rPr lang="en-US" dirty="0" smtClean="0"/>
              <a:t>absorption</a:t>
            </a:r>
          </a:p>
          <a:p>
            <a:r>
              <a:rPr lang="en-US" dirty="0" smtClean="0"/>
              <a:t>Interactions</a:t>
            </a:r>
            <a:r>
              <a:rPr lang="en-US" dirty="0"/>
              <a:t>: CYP3A4</a:t>
            </a:r>
          </a:p>
          <a:p>
            <a:pPr lvl="1"/>
            <a:r>
              <a:rPr lang="en-US" dirty="0" err="1"/>
              <a:t>Kalydeco</a:t>
            </a:r>
            <a:r>
              <a:rPr lang="en-US" dirty="0"/>
              <a:t>, </a:t>
            </a:r>
            <a:r>
              <a:rPr lang="en-US" dirty="0" err="1"/>
              <a:t>Orkambi</a:t>
            </a:r>
            <a:r>
              <a:rPr lang="en-US" dirty="0"/>
              <a:t>, </a:t>
            </a:r>
            <a:r>
              <a:rPr lang="en-US" dirty="0" err="1"/>
              <a:t>Symdeko</a:t>
            </a:r>
            <a:endParaRPr lang="en-US" dirty="0"/>
          </a:p>
          <a:p>
            <a:pPr lvl="1"/>
            <a:r>
              <a:rPr lang="en-US" dirty="0"/>
              <a:t>Voriconazole, </a:t>
            </a:r>
            <a:r>
              <a:rPr lang="en-US" dirty="0" err="1"/>
              <a:t>posaconazole</a:t>
            </a:r>
            <a:endParaRPr lang="en-US" dirty="0"/>
          </a:p>
          <a:p>
            <a:pPr lvl="1"/>
            <a:r>
              <a:rPr lang="en-US" dirty="0"/>
              <a:t>Erythromycin, rifampin</a:t>
            </a:r>
          </a:p>
          <a:p>
            <a:pPr lvl="1"/>
            <a:endParaRPr lang="en-US" dirty="0" smtClean="0"/>
          </a:p>
        </p:txBody>
      </p:sp>
      <p:pic>
        <p:nvPicPr>
          <p:cNvPr id="1026" name="Picture 2" descr="Image result for curcum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3" y="484631"/>
            <a:ext cx="2799471" cy="157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38" y="5972394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Boswellia</a:t>
            </a:r>
            <a:r>
              <a:rPr lang="en-US" dirty="0" smtClean="0"/>
              <a:t> </a:t>
            </a:r>
            <a:r>
              <a:rPr lang="en-US" dirty="0" err="1" smtClean="0"/>
              <a:t>serrata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AKA: frankincense</a:t>
            </a:r>
          </a:p>
          <a:p>
            <a:r>
              <a:rPr lang="en-US" dirty="0" smtClean="0"/>
              <a:t>Common uses: anti-inflammatory, anti-diabetic, antimicrobial, dermatological ailments</a:t>
            </a:r>
          </a:p>
          <a:p>
            <a:r>
              <a:rPr lang="en-US" dirty="0" err="1" smtClean="0"/>
              <a:t>Indrepta</a:t>
            </a:r>
            <a:r>
              <a:rPr lang="en-US" dirty="0" smtClean="0"/>
              <a:t> claim</a:t>
            </a:r>
            <a:r>
              <a:rPr lang="en-US" dirty="0"/>
              <a:t>: </a:t>
            </a:r>
            <a:r>
              <a:rPr lang="en-US" dirty="0" smtClean="0"/>
              <a:t>anti-inflammatory </a:t>
            </a:r>
            <a:r>
              <a:rPr lang="en-US" dirty="0"/>
              <a:t>and </a:t>
            </a:r>
            <a:r>
              <a:rPr lang="en-US" dirty="0" smtClean="0"/>
              <a:t>anti-asthma</a:t>
            </a:r>
          </a:p>
          <a:p>
            <a:r>
              <a:rPr lang="en-US" dirty="0" smtClean="0"/>
              <a:t>Double-blind, placebo-controlled, 6-week clinical study (1998 abstract)</a:t>
            </a:r>
          </a:p>
          <a:p>
            <a:r>
              <a:rPr lang="en-US" dirty="0" smtClean="0"/>
              <a:t>Inhibits leukotriene biosynthesis: 300 mg TID (900 mg/day)</a:t>
            </a:r>
          </a:p>
          <a:p>
            <a:pPr lvl="1"/>
            <a:r>
              <a:rPr lang="en-US" dirty="0" smtClean="0"/>
              <a:t>80 patients total in study</a:t>
            </a:r>
          </a:p>
          <a:p>
            <a:pPr lvl="1"/>
            <a:r>
              <a:rPr lang="en-US" dirty="0" smtClean="0"/>
              <a:t>70% of treatment patients showed improvement in asthma symptoms </a:t>
            </a:r>
          </a:p>
          <a:p>
            <a:pPr lvl="2"/>
            <a:r>
              <a:rPr lang="en-US" dirty="0" smtClean="0"/>
              <a:t>Decrease in dyspnea, rhonchi, number of attacks, and increase in FEV1</a:t>
            </a:r>
          </a:p>
          <a:p>
            <a:pPr lvl="1"/>
            <a:r>
              <a:rPr lang="en-US" dirty="0"/>
              <a:t>27% of patients in placebo </a:t>
            </a:r>
            <a:r>
              <a:rPr lang="en-US" dirty="0" smtClean="0"/>
              <a:t>group </a:t>
            </a:r>
            <a:r>
              <a:rPr lang="en-US" dirty="0"/>
              <a:t>showed </a:t>
            </a:r>
            <a:r>
              <a:rPr lang="en-US" dirty="0" smtClean="0"/>
              <a:t>improvement</a:t>
            </a:r>
          </a:p>
          <a:p>
            <a:r>
              <a:rPr lang="en-US" dirty="0" err="1" smtClean="0"/>
              <a:t>Indrepta</a:t>
            </a:r>
            <a:r>
              <a:rPr lang="en-US" dirty="0" smtClean="0"/>
              <a:t> C formulation: 500 mg/day</a:t>
            </a:r>
          </a:p>
        </p:txBody>
      </p:sp>
      <p:pic>
        <p:nvPicPr>
          <p:cNvPr id="1026" name="Picture 2" descr="Image result for frankinc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5" y="986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38" y="5972394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0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AKA: horse chestnut </a:t>
            </a:r>
          </a:p>
          <a:p>
            <a:r>
              <a:rPr lang="en-US" dirty="0" smtClean="0"/>
              <a:t>Use: anti-inflammatory, vasoconstrictor, </a:t>
            </a:r>
            <a:r>
              <a:rPr lang="en-US" dirty="0" err="1" smtClean="0"/>
              <a:t>vasoprotective</a:t>
            </a:r>
            <a:r>
              <a:rPr lang="en-US" dirty="0" smtClean="0"/>
              <a:t>, chronic venous insufficiency</a:t>
            </a:r>
          </a:p>
          <a:p>
            <a:r>
              <a:rPr lang="en-US" dirty="0" err="1" smtClean="0"/>
              <a:t>Indrepta</a:t>
            </a:r>
            <a:r>
              <a:rPr lang="en-US" dirty="0" smtClean="0"/>
              <a:t> claim: can suppress nonsense mutations, promoting read through of full-length CFTR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3961885"/>
            <a:ext cx="9525000" cy="2552700"/>
          </a:xfrm>
          <a:prstGeom prst="rect">
            <a:avLst/>
          </a:prstGeom>
        </p:spPr>
      </p:pic>
      <p:pic>
        <p:nvPicPr>
          <p:cNvPr id="4098" name="Picture 2" descr="Image result for horse chestn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39" y="284757"/>
            <a:ext cx="2712503" cy="18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id:image003.jpg@01CF23F2.68D4D470"/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38" y="5972394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23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terra Breathe, Essential 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Respiratory Blend</a:t>
            </a:r>
          </a:p>
          <a:p>
            <a:pPr lvl="1"/>
            <a:r>
              <a:rPr lang="en-US" sz="2400" dirty="0" smtClean="0"/>
              <a:t>Laurel Leaf, Eucalyptus Leaf, Peppermint Plant, </a:t>
            </a:r>
            <a:r>
              <a:rPr lang="en-US" sz="2400" dirty="0" err="1" smtClean="0"/>
              <a:t>Melaluca</a:t>
            </a:r>
            <a:r>
              <a:rPr lang="en-US" sz="2400" dirty="0" smtClean="0"/>
              <a:t> Leaf, Lemon Peel, Cardamom Seed, </a:t>
            </a:r>
            <a:r>
              <a:rPr lang="en-US" sz="2400" dirty="0" err="1" smtClean="0"/>
              <a:t>Ravintsara</a:t>
            </a:r>
            <a:r>
              <a:rPr lang="en-US" sz="2400" dirty="0" smtClean="0"/>
              <a:t> Leaf, </a:t>
            </a:r>
            <a:r>
              <a:rPr lang="en-US" sz="2400" dirty="0" err="1" smtClean="0"/>
              <a:t>Racensara</a:t>
            </a:r>
            <a:r>
              <a:rPr lang="en-US" sz="2400" dirty="0" smtClean="0"/>
              <a:t> Leaf essential oils</a:t>
            </a:r>
          </a:p>
          <a:p>
            <a:r>
              <a:rPr lang="en-US" sz="2400" dirty="0" smtClean="0"/>
              <a:t>Diffuser</a:t>
            </a:r>
          </a:p>
          <a:p>
            <a:r>
              <a:rPr lang="en-US" sz="2400" dirty="0" smtClean="0"/>
              <a:t>$30/bottle (15 mL)</a:t>
            </a:r>
          </a:p>
          <a:p>
            <a:r>
              <a:rPr lang="en-US" sz="2400" dirty="0" smtClean="0"/>
              <a:t>Caution: skin sensitivity</a:t>
            </a:r>
          </a:p>
          <a:p>
            <a:r>
              <a:rPr lang="en-US" sz="2400" dirty="0" err="1" smtClean="0"/>
              <a:t>doTerra</a:t>
            </a:r>
            <a:r>
              <a:rPr lang="en-US" sz="2400" dirty="0" smtClean="0"/>
              <a:t> states: feelings of clear airways and easy breathing</a:t>
            </a:r>
            <a:endParaRPr lang="en-US" sz="2400" dirty="0"/>
          </a:p>
        </p:txBody>
      </p:sp>
      <p:pic>
        <p:nvPicPr>
          <p:cNvPr id="2050" name="Picture 2" descr="https://1wf0wd4abbbo1maakk2mzk0d-wpengine.netdna-ssl.com/wp-content/uploads/sites/54/2018/05/8967450263582-510x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09" y="203199"/>
            <a:ext cx="1306635" cy="189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4" y="5872607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633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Eucalyptus 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4" y="1731116"/>
            <a:ext cx="6369177" cy="46362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Use: anti-microbial, anti-inflammatory, mucolytic, bronchodilator, blood glucose control</a:t>
            </a:r>
          </a:p>
          <a:p>
            <a:r>
              <a:rPr lang="en-US" dirty="0" smtClean="0"/>
              <a:t>Interactions: may inhibit or induce CYP metabolism enzymes</a:t>
            </a:r>
          </a:p>
          <a:p>
            <a:pPr lvl="1"/>
            <a:r>
              <a:rPr lang="en-US" sz="2000" dirty="0" smtClean="0"/>
              <a:t>CF medications: </a:t>
            </a:r>
            <a:r>
              <a:rPr lang="en-US" sz="2000" dirty="0" err="1" smtClean="0"/>
              <a:t>Kalydeco</a:t>
            </a:r>
            <a:r>
              <a:rPr lang="en-US" sz="2000" dirty="0" smtClean="0"/>
              <a:t>, </a:t>
            </a:r>
            <a:r>
              <a:rPr lang="en-US" sz="2000" dirty="0" err="1" smtClean="0"/>
              <a:t>Orkambi</a:t>
            </a:r>
            <a:r>
              <a:rPr lang="en-US" sz="2000" dirty="0" smtClean="0"/>
              <a:t>, </a:t>
            </a:r>
            <a:r>
              <a:rPr lang="en-US" sz="2000" dirty="0" err="1" smtClean="0"/>
              <a:t>Symdeko</a:t>
            </a:r>
            <a:r>
              <a:rPr lang="en-US" sz="2000" dirty="0" smtClean="0"/>
              <a:t>, clarithromycin, rifampin, voriconazole, </a:t>
            </a:r>
            <a:r>
              <a:rPr lang="en-US" sz="2000" dirty="0" err="1" smtClean="0"/>
              <a:t>posaconzole</a:t>
            </a:r>
            <a:endParaRPr lang="en-US" sz="2000" dirty="0"/>
          </a:p>
          <a:p>
            <a:r>
              <a:rPr lang="en-US" dirty="0" smtClean="0"/>
              <a:t>2010 Review Article</a:t>
            </a:r>
          </a:p>
          <a:p>
            <a:pPr lvl="1"/>
            <a:r>
              <a:rPr lang="en-US" sz="2000" dirty="0" smtClean="0"/>
              <a:t>No formal correlation between the amount of major constituents and the antibacterial activity has been determined	</a:t>
            </a:r>
          </a:p>
          <a:p>
            <a:r>
              <a:rPr lang="en-US" dirty="0" smtClean="0"/>
              <a:t>2018 Review Article</a:t>
            </a:r>
          </a:p>
          <a:p>
            <a:pPr lvl="1"/>
            <a:r>
              <a:rPr lang="en-US" sz="2000" dirty="0" smtClean="0"/>
              <a:t>1 study reporting use in relieving coughing, expelling mucus, and relaxing respiratory muscles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539" y="92652"/>
            <a:ext cx="2905125" cy="6515100"/>
          </a:xfrm>
          <a:prstGeom prst="rect">
            <a:avLst/>
          </a:prstGeom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21" y="5953702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91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3046" y="1854490"/>
            <a:ext cx="7762875" cy="267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46" y="4707043"/>
            <a:ext cx="7762875" cy="204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611" y="156204"/>
            <a:ext cx="3929743" cy="16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FDA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93087"/>
            <a:ext cx="8877300" cy="41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5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FDA and dietary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876" y="1738330"/>
            <a:ext cx="10058400" cy="4850780"/>
          </a:xfrm>
        </p:spPr>
        <p:txBody>
          <a:bodyPr>
            <a:normAutofit/>
          </a:bodyPr>
          <a:lstStyle/>
          <a:p>
            <a:r>
              <a:rPr lang="en-US" dirty="0" smtClean="0"/>
              <a:t>Dietary supplements are regulated by the FDA, however, under a different category than OTC and prescription drug products</a:t>
            </a:r>
          </a:p>
          <a:p>
            <a:pPr lvl="1"/>
            <a:r>
              <a:rPr lang="en-US" sz="2000" dirty="0" smtClean="0"/>
              <a:t>Manufacturers are prohibited from marketing products that are adulterated or misbranded</a:t>
            </a:r>
          </a:p>
          <a:p>
            <a:pPr lvl="1"/>
            <a:r>
              <a:rPr lang="en-US" sz="2000" dirty="0"/>
              <a:t>GMP </a:t>
            </a:r>
            <a:r>
              <a:rPr lang="en-US" sz="2000" dirty="0" smtClean="0"/>
              <a:t>(Good Manufacturing Practice)</a:t>
            </a:r>
            <a:endParaRPr lang="en-US" sz="2000" dirty="0"/>
          </a:p>
          <a:p>
            <a:pPr lvl="2"/>
            <a:r>
              <a:rPr lang="en-US" sz="2000" dirty="0"/>
              <a:t>Companies are required to produce and test products in a way that eliminates contamination and ensures that ingredients match the label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USP</a:t>
            </a:r>
          </a:p>
          <a:p>
            <a:pPr lvl="1"/>
            <a:r>
              <a:rPr lang="en-US" sz="2000" dirty="0" smtClean="0"/>
              <a:t>Establishes quality standards for all OTC medicines to reflect those of FDA approved products</a:t>
            </a:r>
          </a:p>
          <a:p>
            <a:pPr lvl="1"/>
            <a:r>
              <a:rPr lang="en-US" sz="2000" dirty="0" smtClean="0"/>
              <a:t>GRACE</a:t>
            </a:r>
          </a:p>
          <a:p>
            <a:pPr lvl="2"/>
            <a:r>
              <a:rPr lang="en-US" sz="2000" dirty="0" smtClean="0"/>
              <a:t>Generally Recognized as Safe and Effective</a:t>
            </a:r>
          </a:p>
          <a:p>
            <a:pPr lvl="1"/>
            <a:r>
              <a:rPr lang="en-US" sz="2000" dirty="0" smtClean="0"/>
              <a:t>List of products on website</a:t>
            </a:r>
          </a:p>
        </p:txBody>
      </p:sp>
      <p:sp>
        <p:nvSpPr>
          <p:cNvPr id="4" name="AutoShape 2" descr="Image result for usp dietary supplements"/>
          <p:cNvSpPr>
            <a:spLocks noChangeAspect="1" noChangeArrowheads="1"/>
          </p:cNvSpPr>
          <p:nvPr/>
        </p:nvSpPr>
        <p:spPr bwMode="auto">
          <a:xfrm>
            <a:off x="4498975" y="13546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Image result for usp dietary supp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59242"/>
            <a:ext cx="1186529" cy="19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id:image003.jpg@01CF23F2.68D4D470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36" y="5961242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4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820466" y="14852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What to do?</a:t>
            </a:r>
            <a:br>
              <a:rPr lang="en-US" altLang="en-US" sz="4000" dirty="0" smtClean="0"/>
            </a:br>
            <a:r>
              <a:rPr lang="en-US" altLang="en-US" sz="4000" dirty="0" smtClean="0"/>
              <a:t>First: Practice Culturally </a:t>
            </a:r>
            <a:r>
              <a:rPr lang="en-US" altLang="en-US" sz="4000" dirty="0"/>
              <a:t>Sensitive Care 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idx="1"/>
          </p:nvPr>
        </p:nvSpPr>
        <p:spPr>
          <a:xfrm>
            <a:off x="1076804" y="1757871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Different health care beliefs and practices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Perception of illness as a failure to function in the work role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May not believe in immunizations </a:t>
            </a:r>
            <a:r>
              <a:rPr lang="en-US" altLang="en-US" sz="2400" dirty="0"/>
              <a:t>or preventive health care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Both traditional and nontraditional health care providers and treatments are used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Lifestyle preferences that may influence health care practices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Limited use of technology </a:t>
            </a:r>
            <a:endParaRPr lang="en-US" altLang="en-US" sz="2400" dirty="0" smtClean="0"/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Limited access in tradition education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Isolation from mainstream society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Mistrust of the “American system”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043546" y="6248400"/>
            <a:ext cx="3624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FFA600"/>
              </a:buClr>
            </a:pPr>
            <a:r>
              <a:rPr lang="en-US" altLang="en-US" sz="1400" b="1">
                <a:solidFill>
                  <a:schemeClr val="bg1"/>
                </a:solidFill>
              </a:rPr>
              <a:t>Adams CE, Leverland MB. </a:t>
            </a:r>
            <a:r>
              <a:rPr lang="en-US" altLang="en-US" sz="1400" b="1" i="1">
                <a:solidFill>
                  <a:schemeClr val="bg1"/>
                </a:solidFill>
              </a:rPr>
              <a:t>Nurse Pract.</a:t>
            </a:r>
            <a:r>
              <a:rPr lang="en-US" altLang="en-US" sz="1400" b="1">
                <a:solidFill>
                  <a:schemeClr val="bg1"/>
                </a:solidFill>
              </a:rPr>
              <a:t> 1986.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FFA600"/>
              </a:buClr>
            </a:pPr>
            <a:r>
              <a:rPr lang="en-US" altLang="en-US" sz="1400" b="1">
                <a:solidFill>
                  <a:schemeClr val="bg1"/>
                </a:solidFill>
              </a:rPr>
              <a:t>Dellasega C et al. </a:t>
            </a:r>
            <a:r>
              <a:rPr lang="en-US" altLang="en-US" sz="1400" b="1" i="1">
                <a:solidFill>
                  <a:schemeClr val="bg1"/>
                </a:solidFill>
              </a:rPr>
              <a:t>Clin Excell Nurse Pract. </a:t>
            </a:r>
            <a:r>
              <a:rPr lang="en-US" altLang="en-US" sz="1400" b="1">
                <a:solidFill>
                  <a:schemeClr val="bg1"/>
                </a:solidFill>
              </a:rPr>
              <a:t>1999.</a:t>
            </a:r>
          </a:p>
        </p:txBody>
      </p:sp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6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Case 1</a:t>
            </a:r>
            <a:endParaRPr lang="en-US" alt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1046876" y="2232379"/>
            <a:ext cx="10058400" cy="423033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SJ </a:t>
            </a:r>
            <a:r>
              <a:rPr lang="en-US" altLang="en-US" sz="2400" dirty="0"/>
              <a:t>is a 10 yr-old male diagnosed with CF at 5 months of age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Genotype</a:t>
            </a:r>
            <a:r>
              <a:rPr lang="en-US" altLang="en-US" sz="2000" dirty="0"/>
              <a:t>: </a:t>
            </a:r>
            <a:r>
              <a:rPr lang="el-GR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Δ</a:t>
            </a:r>
            <a:r>
              <a:rPr lang="en-US" altLang="en-US" sz="2000" dirty="0">
                <a:solidFill>
                  <a:srgbClr val="FF0000"/>
                </a:solidFill>
              </a:rPr>
              <a:t>F508/</a:t>
            </a:r>
            <a:r>
              <a:rPr lang="el-GR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Δ</a:t>
            </a:r>
            <a:r>
              <a:rPr lang="en-US" altLang="en-US" sz="2000" dirty="0">
                <a:solidFill>
                  <a:srgbClr val="FF0000"/>
                </a:solidFill>
              </a:rPr>
              <a:t>F508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Family </a:t>
            </a:r>
            <a:r>
              <a:rPr lang="en-US" altLang="en-US" sz="2400" dirty="0"/>
              <a:t>history positive for CF on maternal </a:t>
            </a:r>
            <a:r>
              <a:rPr lang="en-US" altLang="en-US" sz="2400" dirty="0" smtClean="0"/>
              <a:t>side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Social </a:t>
            </a:r>
            <a:r>
              <a:rPr lang="en-US" altLang="en-US" sz="2400" dirty="0" smtClean="0"/>
              <a:t>history: SJ </a:t>
            </a:r>
            <a:r>
              <a:rPr lang="en-US" altLang="en-US" sz="2400" dirty="0"/>
              <a:t>is the 4th of 7 </a:t>
            </a:r>
            <a:r>
              <a:rPr lang="en-US" altLang="en-US" sz="2400" dirty="0" smtClean="0"/>
              <a:t>children, family is Amish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Only </a:t>
            </a:r>
            <a:r>
              <a:rPr lang="en-US" altLang="en-US" sz="2400" dirty="0"/>
              <a:t>child known to have </a:t>
            </a:r>
            <a:r>
              <a:rPr lang="en-US" altLang="en-US" sz="2400" dirty="0" smtClean="0"/>
              <a:t>CF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Lives </a:t>
            </a:r>
            <a:r>
              <a:rPr lang="en-US" altLang="en-US" sz="2400" dirty="0"/>
              <a:t>on the family farm, which is the main source of income	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Parents, especially dad, question prescribed treatments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Parents often give SJ “natural” supplements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4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689" y="385494"/>
            <a:ext cx="3245579" cy="17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Culture and </a:t>
            </a:r>
            <a:r>
              <a:rPr lang="en-US" altLang="en-US" dirty="0"/>
              <a:t>Health Care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069848" y="2084896"/>
            <a:ext cx="10058400" cy="4184225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Supplement, adapt, and revise current practices in order to provide comprehensive care that is culturally sensitive and acceptable to  patients</a:t>
            </a:r>
          </a:p>
          <a:p>
            <a:r>
              <a:rPr lang="en-US" altLang="en-US" sz="2000" dirty="0"/>
              <a:t>Learn the culture</a:t>
            </a:r>
          </a:p>
          <a:p>
            <a:pPr lvl="1"/>
            <a:r>
              <a:rPr lang="en-US" altLang="en-US" sz="1800" dirty="0"/>
              <a:t>Avoid making assumptions and stereotyping</a:t>
            </a:r>
          </a:p>
          <a:p>
            <a:pPr lvl="1"/>
            <a:r>
              <a:rPr lang="en-US" altLang="en-US" sz="1800" dirty="0"/>
              <a:t>Validate cultural beliefs and practices; express openness to incorporate alternative health care approaches when possible</a:t>
            </a:r>
          </a:p>
          <a:p>
            <a:r>
              <a:rPr lang="en-US" altLang="en-US" sz="2000" dirty="0"/>
              <a:t>Develop a relationship</a:t>
            </a:r>
          </a:p>
          <a:p>
            <a:pPr lvl="1"/>
            <a:r>
              <a:rPr lang="en-US" altLang="en-US" sz="1800" dirty="0"/>
              <a:t>Promote feelings of trust and safety in a culturally sensitive environment</a:t>
            </a:r>
          </a:p>
          <a:p>
            <a:pPr lvl="1"/>
            <a:r>
              <a:rPr lang="en-US" altLang="en-US" sz="1800" dirty="0"/>
              <a:t>Present new ideas and practices slowly</a:t>
            </a:r>
          </a:p>
          <a:p>
            <a:pPr lvl="1"/>
            <a:r>
              <a:rPr lang="en-US" altLang="en-US" sz="1800" dirty="0"/>
              <a:t>Treat patients with respect and honesty</a:t>
            </a:r>
          </a:p>
          <a:p>
            <a:r>
              <a:rPr lang="en-US" altLang="en-US" sz="2000" dirty="0"/>
              <a:t>Individualize care</a:t>
            </a:r>
          </a:p>
          <a:p>
            <a:pPr lvl="1"/>
            <a:r>
              <a:rPr lang="en-US" altLang="en-US" sz="1800" dirty="0"/>
              <a:t>Realize that each individual within the culture has unique beliefs</a:t>
            </a: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5867401" y="6442075"/>
            <a:ext cx="4116833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A600"/>
              </a:buClr>
            </a:pPr>
            <a:r>
              <a:rPr lang="en-US" altLang="en-US" sz="1600" b="1">
                <a:solidFill>
                  <a:schemeClr val="bg1"/>
                </a:solidFill>
              </a:rPr>
              <a:t>Dellasega C et al. </a:t>
            </a:r>
            <a:r>
              <a:rPr lang="en-US" altLang="en-US" sz="1600" b="1" i="1">
                <a:solidFill>
                  <a:schemeClr val="bg1"/>
                </a:solidFill>
              </a:rPr>
              <a:t>Clin Excell Nurse Pract. </a:t>
            </a:r>
            <a:r>
              <a:rPr lang="en-US" altLang="en-US" sz="1600" b="1">
                <a:solidFill>
                  <a:schemeClr val="bg1"/>
                </a:solidFill>
              </a:rPr>
              <a:t>1999</a:t>
            </a:r>
            <a:r>
              <a:rPr lang="en-US" altLang="en-US" b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91" y="303707"/>
            <a:ext cx="2372439" cy="17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 Supplement Safety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49899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FDA </a:t>
            </a:r>
            <a:r>
              <a:rPr lang="en-US" sz="2400" dirty="0" smtClean="0"/>
              <a:t>just </a:t>
            </a:r>
            <a:r>
              <a:rPr lang="en-US" sz="2400" dirty="0" err="1" smtClean="0"/>
              <a:t>launced</a:t>
            </a:r>
            <a:r>
              <a:rPr lang="en-US" sz="2400" dirty="0" smtClean="0"/>
              <a:t> a </a:t>
            </a:r>
            <a:r>
              <a:rPr lang="en-US" sz="2400" dirty="0"/>
              <a:t>tougher oversight of supplements</a:t>
            </a:r>
          </a:p>
          <a:p>
            <a:r>
              <a:rPr lang="en-US" sz="2400" dirty="0" smtClean="0"/>
              <a:t>4,000 </a:t>
            </a:r>
            <a:r>
              <a:rPr lang="en-US" sz="2400" dirty="0"/>
              <a:t>products and $4 billion a year in sales to as many as 80,000 </a:t>
            </a:r>
            <a:r>
              <a:rPr lang="en-US" sz="2400" dirty="0" smtClean="0"/>
              <a:t>products </a:t>
            </a:r>
            <a:r>
              <a:rPr lang="en-US" sz="2400" dirty="0"/>
              <a:t>and $50 billion in </a:t>
            </a:r>
            <a:r>
              <a:rPr lang="en-US" sz="2400" dirty="0" smtClean="0"/>
              <a:t>sales</a:t>
            </a:r>
          </a:p>
          <a:p>
            <a:r>
              <a:rPr lang="en-US" sz="2400" dirty="0" smtClean="0"/>
              <a:t>23,000 </a:t>
            </a:r>
            <a:r>
              <a:rPr lang="en-US" sz="2400" dirty="0"/>
              <a:t>emergency department visits in the United States every year </a:t>
            </a:r>
            <a:r>
              <a:rPr lang="en-US" sz="2400" dirty="0" smtClean="0"/>
              <a:t>were </a:t>
            </a:r>
            <a:r>
              <a:rPr lang="en-US" sz="2400" dirty="0"/>
              <a:t>attributed to adverse events related to dietary </a:t>
            </a:r>
            <a:r>
              <a:rPr lang="en-US" sz="2400" dirty="0" smtClean="0"/>
              <a:t>supplements</a:t>
            </a:r>
          </a:p>
          <a:p>
            <a:r>
              <a:rPr lang="en-US" sz="2400" dirty="0"/>
              <a:t>Three out of four Americans take a dietary supplement on a regular </a:t>
            </a:r>
            <a:r>
              <a:rPr lang="en-US" sz="2400" dirty="0" smtClean="0"/>
              <a:t>basis</a:t>
            </a:r>
          </a:p>
          <a:p>
            <a:r>
              <a:rPr lang="en-US" sz="2400" dirty="0" smtClean="0"/>
              <a:t>One </a:t>
            </a:r>
            <a:r>
              <a:rPr lang="en-US" sz="2400" dirty="0"/>
              <a:t>in three children also take </a:t>
            </a:r>
            <a:r>
              <a:rPr lang="en-US" sz="2400" dirty="0" smtClean="0"/>
              <a:t>supplements</a:t>
            </a:r>
          </a:p>
          <a:p>
            <a:r>
              <a:rPr lang="en-US" sz="2400" dirty="0"/>
              <a:t>Increasingly, officials and public health experts have become concerned about unsafe ingredients — such as the active ingredients in drugs, often from overseas — showing up in supplements</a:t>
            </a:r>
          </a:p>
        </p:txBody>
      </p:sp>
      <p:pic>
        <p:nvPicPr>
          <p:cNvPr id="4" name="Picture 1" descr="cid:image003.jpg@01CF23F2.68D4D470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9" y="6006445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3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30" y="316141"/>
            <a:ext cx="10058400" cy="1609344"/>
          </a:xfrm>
        </p:spPr>
        <p:txBody>
          <a:bodyPr/>
          <a:lstStyle/>
          <a:p>
            <a:r>
              <a:rPr lang="en-US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62" y="1601754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b="1" dirty="0"/>
              <a:t>Be alert for these red flags:</a:t>
            </a:r>
          </a:p>
          <a:p>
            <a:r>
              <a:rPr lang="en-US" b="1" dirty="0"/>
              <a:t>Big promises.</a:t>
            </a:r>
            <a:r>
              <a:rPr lang="en-US" dirty="0"/>
              <a:t> Advertisements call the product a "miracle cure," "scientific breakthrough," "secret ingredient," "ancient remedy" or "revolutionary discovery." </a:t>
            </a:r>
            <a:endParaRPr lang="en-US" dirty="0" smtClean="0"/>
          </a:p>
          <a:p>
            <a:r>
              <a:rPr lang="en-US" b="1" dirty="0" err="1" smtClean="0"/>
              <a:t>Pseudomedical</a:t>
            </a:r>
            <a:r>
              <a:rPr lang="en-US" b="1" dirty="0" smtClean="0"/>
              <a:t> </a:t>
            </a:r>
            <a:r>
              <a:rPr lang="en-US" b="1" dirty="0"/>
              <a:t>jargon.</a:t>
            </a:r>
            <a:r>
              <a:rPr lang="en-US" dirty="0"/>
              <a:t> Although terms such as "purify," "detoxify" and "energize" </a:t>
            </a:r>
            <a:r>
              <a:rPr lang="en-US" dirty="0" smtClean="0"/>
              <a:t>sounds impressive, generally </a:t>
            </a:r>
            <a:r>
              <a:rPr lang="en-US" dirty="0"/>
              <a:t>used to cover up a lack of scientific proof.</a:t>
            </a:r>
          </a:p>
          <a:p>
            <a:r>
              <a:rPr lang="en-US" b="1" dirty="0"/>
              <a:t>Cure-alls.</a:t>
            </a:r>
            <a:r>
              <a:rPr lang="en-US" dirty="0"/>
              <a:t> The manufacturer claims that the product can treat a wide range of symptoms or cure or prevent a number of diseases. </a:t>
            </a:r>
            <a:endParaRPr lang="en-US" dirty="0" smtClean="0"/>
          </a:p>
          <a:p>
            <a:r>
              <a:rPr lang="en-US" b="1" dirty="0" smtClean="0"/>
              <a:t>Testimonials</a:t>
            </a:r>
            <a:r>
              <a:rPr lang="en-US" b="1" dirty="0"/>
              <a:t>.</a:t>
            </a:r>
            <a:r>
              <a:rPr lang="en-US" dirty="0"/>
              <a:t> Anecdotes from individuals who have used the product are no substitute for scientific proof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Guarantees </a:t>
            </a:r>
            <a:r>
              <a:rPr lang="en-US" b="1" dirty="0"/>
              <a:t>and limited offers.</a:t>
            </a:r>
            <a:r>
              <a:rPr lang="en-US" dirty="0"/>
              <a:t> </a:t>
            </a:r>
            <a:r>
              <a:rPr lang="en-US" dirty="0" smtClean="0"/>
              <a:t>Used to </a:t>
            </a:r>
            <a:r>
              <a:rPr lang="en-US" dirty="0"/>
              <a:t>get you to buy before you can evaluate the product's claims.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56" y="169719"/>
            <a:ext cx="1307234" cy="2517638"/>
          </a:xfrm>
          <a:prstGeom prst="rect">
            <a:avLst/>
          </a:prstGeom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3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and effective</a:t>
            </a:r>
            <a:endParaRPr lang="en-US" dirty="0"/>
          </a:p>
        </p:txBody>
      </p:sp>
      <p:pic>
        <p:nvPicPr>
          <p:cNvPr id="1028" name="Picture 4" descr="Image result for risk benefit alternative medic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84" y="2042093"/>
            <a:ext cx="5767754" cy="35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76240" y="5808663"/>
            <a:ext cx="776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Arvo"/>
              </a:rPr>
              <a:t>Guide to CAM treatment recommendations. (Reproduced with permission from Kemper K, Cohen M. Ethics meet complementary and alternative medicine: new light on old principles. </a:t>
            </a:r>
            <a:r>
              <a:rPr lang="en-US" sz="1200" i="1" dirty="0" err="1">
                <a:solidFill>
                  <a:srgbClr val="666666"/>
                </a:solidFill>
                <a:latin typeface="Arvo"/>
              </a:rPr>
              <a:t>Contemp</a:t>
            </a:r>
            <a:r>
              <a:rPr lang="en-US" sz="1200" i="1" dirty="0">
                <a:solidFill>
                  <a:srgbClr val="666666"/>
                </a:solidFill>
                <a:latin typeface="Arvo"/>
              </a:rPr>
              <a:t> Pediatr.</a:t>
            </a:r>
            <a:r>
              <a:rPr lang="en-US" sz="1200" dirty="0">
                <a:solidFill>
                  <a:srgbClr val="666666"/>
                </a:solidFill>
                <a:latin typeface="Arvo"/>
              </a:rPr>
              <a:t>2004;21:65.)</a:t>
            </a:r>
            <a:endParaRPr lang="en-US" sz="1200" dirty="0"/>
          </a:p>
        </p:txBody>
      </p:sp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8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Thanks- all need to work together!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1" y="2425700"/>
            <a:ext cx="3038475" cy="4051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62" y="2425700"/>
            <a:ext cx="5494214" cy="41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43215"/>
            <a:ext cx="10058400" cy="5319132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4 yr diagnosed on newborn screen- mutation: </a:t>
            </a:r>
            <a:r>
              <a:rPr lang="en-US" sz="2400" dirty="0"/>
              <a:t>CFTR mutations 2055del19A </a:t>
            </a:r>
            <a:r>
              <a:rPr lang="en-US" sz="2400" dirty="0" smtClean="0"/>
              <a:t>/ 3199del6 </a:t>
            </a:r>
          </a:p>
          <a:p>
            <a:pPr lvl="0"/>
            <a:r>
              <a:rPr lang="en-US" sz="2400" dirty="0"/>
              <a:t>O</a:t>
            </a:r>
            <a:r>
              <a:rPr lang="en-US" sz="2400" dirty="0" smtClean="0"/>
              <a:t>n usual therapies including airway clearance, pancreatic enzymes, ADEK vitamins and occasional oral antibiotics (no Pseudomonas or MRSA). </a:t>
            </a:r>
          </a:p>
          <a:p>
            <a:pPr lvl="0"/>
            <a:r>
              <a:rPr lang="en-US" sz="2400" dirty="0" smtClean="0"/>
              <a:t>Parents interested in keeping her “healthy” and started her on supplements:</a:t>
            </a:r>
          </a:p>
          <a:p>
            <a:pPr lvl="1"/>
            <a:r>
              <a:rPr lang="en-US" sz="2000" b="1" dirty="0" err="1" smtClean="0"/>
              <a:t>Nutratose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smtClean="0"/>
              <a:t>contains eight </a:t>
            </a:r>
            <a:r>
              <a:rPr lang="en-US" sz="2000" dirty="0"/>
              <a:t>essential </a:t>
            </a:r>
            <a:r>
              <a:rPr lang="en-US" sz="2000" dirty="0" smtClean="0"/>
              <a:t>sugars</a:t>
            </a:r>
            <a:r>
              <a:rPr lang="en-US" sz="2000" dirty="0"/>
              <a:t> </a:t>
            </a:r>
            <a:r>
              <a:rPr lang="en-US" sz="2000" dirty="0" smtClean="0"/>
              <a:t>which is felt to support </a:t>
            </a:r>
            <a:r>
              <a:rPr lang="en-US" sz="2000" dirty="0"/>
              <a:t>the immune </a:t>
            </a:r>
            <a:r>
              <a:rPr lang="en-US" sz="2000" dirty="0" smtClean="0"/>
              <a:t>system </a:t>
            </a:r>
            <a:r>
              <a:rPr lang="en-US" sz="2000" dirty="0"/>
              <a:t> </a:t>
            </a:r>
            <a:r>
              <a:rPr lang="en-US" sz="2000" dirty="0" smtClean="0"/>
              <a:t>and is a blend of </a:t>
            </a:r>
            <a:r>
              <a:rPr lang="en-US" sz="2000" dirty="0" err="1"/>
              <a:t>Cordyceps</a:t>
            </a:r>
            <a:r>
              <a:rPr lang="en-US" sz="2000" dirty="0"/>
              <a:t>, </a:t>
            </a:r>
            <a:r>
              <a:rPr lang="en-US" sz="2000" dirty="0" err="1"/>
              <a:t>Maitake</a:t>
            </a:r>
            <a:r>
              <a:rPr lang="en-US" sz="2000" dirty="0"/>
              <a:t> and Shiitake, </a:t>
            </a:r>
            <a:r>
              <a:rPr lang="en-US" sz="2000" dirty="0" err="1" smtClean="0"/>
              <a:t>Mannans</a:t>
            </a:r>
            <a:r>
              <a:rPr lang="en-US" sz="2000" dirty="0" smtClean="0"/>
              <a:t> </a:t>
            </a:r>
            <a:r>
              <a:rPr lang="en-US" sz="2000" dirty="0"/>
              <a:t>(plant </a:t>
            </a:r>
            <a:r>
              <a:rPr lang="en-US" sz="2000" dirty="0" smtClean="0"/>
              <a:t>polysaccharide), </a:t>
            </a:r>
            <a:r>
              <a:rPr lang="en-US" sz="2000" dirty="0" err="1" smtClean="0"/>
              <a:t>Astragalus</a:t>
            </a:r>
            <a:r>
              <a:rPr lang="en-US" sz="2000" dirty="0" smtClean="0"/>
              <a:t>, Glucosamine, </a:t>
            </a:r>
            <a:r>
              <a:rPr lang="en-US" sz="2000" dirty="0" err="1" smtClean="0"/>
              <a:t>Arabinogalactin</a:t>
            </a:r>
            <a:r>
              <a:rPr lang="en-US" sz="2000" dirty="0" smtClean="0"/>
              <a:t>, </a:t>
            </a:r>
            <a:r>
              <a:rPr lang="en-US" sz="2000" dirty="0"/>
              <a:t>Aloe </a:t>
            </a:r>
            <a:r>
              <a:rPr lang="en-US" sz="2000" dirty="0" smtClean="0"/>
              <a:t>Vera, </a:t>
            </a:r>
            <a:r>
              <a:rPr lang="en-US" sz="2000" dirty="0" err="1"/>
              <a:t>Anogeissus</a:t>
            </a:r>
            <a:r>
              <a:rPr lang="en-US" sz="2000" dirty="0"/>
              <a:t> </a:t>
            </a:r>
            <a:r>
              <a:rPr lang="en-US" sz="2000" dirty="0" err="1"/>
              <a:t>latifolia</a:t>
            </a:r>
            <a:r>
              <a:rPr lang="en-US" sz="2000" dirty="0"/>
              <a:t>, </a:t>
            </a:r>
            <a:r>
              <a:rPr lang="en-US" sz="2000" dirty="0" err="1"/>
              <a:t>Cyamopis</a:t>
            </a:r>
            <a:r>
              <a:rPr lang="en-US" sz="2000" dirty="0"/>
              <a:t> </a:t>
            </a:r>
            <a:r>
              <a:rPr lang="en-US" sz="2000" dirty="0" err="1"/>
              <a:t>tetragonolaba</a:t>
            </a:r>
            <a:r>
              <a:rPr lang="en-US" sz="2000" dirty="0"/>
              <a:t>, Native Rice Starch 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b="1" dirty="0" smtClean="0"/>
              <a:t>Host </a:t>
            </a:r>
            <a:r>
              <a:rPr lang="en-US" sz="2000" b="1" dirty="0"/>
              <a:t>Defense: </a:t>
            </a:r>
            <a:r>
              <a:rPr lang="en-US" sz="2000" dirty="0" smtClean="0"/>
              <a:t>thought to increase </a:t>
            </a:r>
            <a:r>
              <a:rPr lang="en-US" sz="2000" dirty="0"/>
              <a:t>human Natural Killer (NK) Cell </a:t>
            </a:r>
            <a:r>
              <a:rPr lang="en-US" sz="2000" dirty="0" smtClean="0"/>
              <a:t>activity using activated organic mushrooms </a:t>
            </a:r>
            <a:r>
              <a:rPr lang="en-US" sz="2000" dirty="0"/>
              <a:t>and the proprietary combination of species.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46" y="289420"/>
            <a:ext cx="2875986" cy="15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2: </a:t>
            </a:r>
            <a:r>
              <a:rPr lang="en-US" dirty="0" err="1" smtClean="0"/>
              <a:t>cont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262085"/>
            <a:ext cx="10058400" cy="4050792"/>
          </a:xfrm>
        </p:spPr>
        <p:txBody>
          <a:bodyPr>
            <a:normAutofit/>
          </a:bodyPr>
          <a:lstStyle/>
          <a:p>
            <a:pPr lvl="0"/>
            <a:r>
              <a:rPr lang="en-US" sz="2400" b="1" dirty="0" err="1"/>
              <a:t>Vitalzym</a:t>
            </a:r>
            <a:r>
              <a:rPr lang="en-US" sz="2400" dirty="0"/>
              <a:t>: </a:t>
            </a:r>
            <a:r>
              <a:rPr lang="en-US" sz="2400" dirty="0" smtClean="0"/>
              <a:t>thought to help </a:t>
            </a:r>
            <a:r>
              <a:rPr lang="en-US" sz="2400" dirty="0"/>
              <a:t>to maintain normal enzyme </a:t>
            </a:r>
            <a:r>
              <a:rPr lang="en-US" sz="2400" dirty="0" smtClean="0"/>
              <a:t>levels for </a:t>
            </a:r>
            <a:r>
              <a:rPr lang="en-US" sz="2400" dirty="0"/>
              <a:t>alleviating chronic pain and </a:t>
            </a:r>
            <a:r>
              <a:rPr lang="en-US" sz="2400" dirty="0" smtClean="0"/>
              <a:t>inflammation</a:t>
            </a:r>
          </a:p>
          <a:p>
            <a:pPr lvl="1"/>
            <a:r>
              <a:rPr lang="en-US" sz="2400" dirty="0" smtClean="0"/>
              <a:t>Proteolytic </a:t>
            </a:r>
            <a:r>
              <a:rPr lang="en-US" sz="2400" dirty="0"/>
              <a:t>enzymes – Protease, </a:t>
            </a:r>
            <a:r>
              <a:rPr lang="en-US" sz="2400" dirty="0" err="1"/>
              <a:t>Serrapeptase</a:t>
            </a:r>
            <a:r>
              <a:rPr lang="en-US" sz="2400" dirty="0"/>
              <a:t>, </a:t>
            </a:r>
            <a:r>
              <a:rPr lang="en-US" sz="2400" dirty="0" err="1" smtClean="0"/>
              <a:t>Nattokinase</a:t>
            </a:r>
            <a:r>
              <a:rPr lang="en-US" sz="2400" dirty="0" smtClean="0"/>
              <a:t>, </a:t>
            </a:r>
            <a:r>
              <a:rPr lang="en-US" sz="2400" dirty="0"/>
              <a:t>Bromelain, Papain, </a:t>
            </a:r>
            <a:r>
              <a:rPr lang="en-US" sz="2400" dirty="0" err="1"/>
              <a:t>Amia</a:t>
            </a:r>
            <a:r>
              <a:rPr lang="en-US" sz="2400" dirty="0"/>
              <a:t>, </a:t>
            </a:r>
            <a:r>
              <a:rPr lang="en-US" sz="2400" dirty="0" err="1"/>
              <a:t>Rutin</a:t>
            </a:r>
            <a:r>
              <a:rPr lang="en-US" sz="2400" dirty="0"/>
              <a:t>, </a:t>
            </a:r>
            <a:r>
              <a:rPr lang="en-US" sz="2400" dirty="0" smtClean="0"/>
              <a:t>C0Q10, </a:t>
            </a:r>
            <a:r>
              <a:rPr lang="en-US" sz="2400" dirty="0"/>
              <a:t>Magnesium </a:t>
            </a:r>
          </a:p>
          <a:p>
            <a:r>
              <a:rPr lang="en-US" sz="2400" b="1" dirty="0" smtClean="0"/>
              <a:t>Spirulina</a:t>
            </a:r>
            <a:r>
              <a:rPr lang="en-US" sz="2400" dirty="0"/>
              <a:t>: is a blue-green </a:t>
            </a:r>
            <a:r>
              <a:rPr lang="en-US" sz="2400" dirty="0" smtClean="0"/>
              <a:t>algae and is </a:t>
            </a:r>
            <a:r>
              <a:rPr lang="en-US" sz="2400" dirty="0"/>
              <a:t>65 to 71 percent </a:t>
            </a:r>
            <a:r>
              <a:rPr lang="en-US" sz="2400" dirty="0" smtClean="0"/>
              <a:t>protein</a:t>
            </a:r>
            <a:r>
              <a:rPr lang="en-US" sz="2400" dirty="0"/>
              <a:t>, with all essential amino </a:t>
            </a:r>
            <a:r>
              <a:rPr lang="en-US" sz="2400" dirty="0" smtClean="0"/>
              <a:t>acids</a:t>
            </a:r>
          </a:p>
          <a:p>
            <a:pPr lvl="1"/>
            <a:r>
              <a:rPr lang="en-US" sz="2400" dirty="0" smtClean="0"/>
              <a:t>Spirulina</a:t>
            </a:r>
            <a:r>
              <a:rPr lang="en-US" sz="2400" dirty="0"/>
              <a:t>, </a:t>
            </a:r>
            <a:r>
              <a:rPr lang="en-US" sz="2400" dirty="0" err="1"/>
              <a:t>Vit</a:t>
            </a:r>
            <a:r>
              <a:rPr lang="en-US" sz="2400" dirty="0"/>
              <a:t> A (3,000 U), </a:t>
            </a:r>
            <a:r>
              <a:rPr lang="en-US" sz="2400" dirty="0" err="1"/>
              <a:t>Vit</a:t>
            </a:r>
            <a:r>
              <a:rPr lang="en-US" sz="2400" dirty="0"/>
              <a:t> K (17 mcg), </a:t>
            </a:r>
            <a:r>
              <a:rPr lang="en-US" sz="2400" dirty="0" err="1"/>
              <a:t>Vit</a:t>
            </a:r>
            <a:r>
              <a:rPr lang="en-US" sz="2400" dirty="0"/>
              <a:t> B12 (1.8 mcg), Iron (1 mg), Na (35 mg), Potassium (50 mg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1" descr="cid:image003.jpg@01CF23F2.68D4D470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88" y="118701"/>
            <a:ext cx="376765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 (similar story)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7588"/>
            <a:ext cx="10058400" cy="4550910"/>
          </a:xfrm>
        </p:spPr>
        <p:txBody>
          <a:bodyPr>
            <a:normAutofit/>
          </a:bodyPr>
          <a:lstStyle/>
          <a:p>
            <a:r>
              <a:rPr lang="en-US" dirty="0" smtClean="0"/>
              <a:t>Daily: Echinacea and Goldenseal, Elderberry, </a:t>
            </a:r>
            <a:r>
              <a:rPr lang="en-US" b="1" i="1" dirty="0" err="1" smtClean="0"/>
              <a:t>Barlean’s</a:t>
            </a:r>
            <a:r>
              <a:rPr lang="en-US" dirty="0" smtClean="0"/>
              <a:t> omega swirl (fish, flax borage</a:t>
            </a:r>
            <a:r>
              <a:rPr lang="en-US" dirty="0"/>
              <a:t>), Grapefruit Seed </a:t>
            </a:r>
            <a:r>
              <a:rPr lang="en-US" dirty="0" smtClean="0"/>
              <a:t>Extract, </a:t>
            </a:r>
            <a:r>
              <a:rPr lang="en-US" dirty="0"/>
              <a:t>Hemp Oil (omega 6 and omega 3), Palm </a:t>
            </a:r>
            <a:r>
              <a:rPr lang="en-US" dirty="0" smtClean="0"/>
              <a:t>Oil, Coconut </a:t>
            </a:r>
            <a:r>
              <a:rPr lang="en-US" dirty="0"/>
              <a:t>Oil, and </a:t>
            </a:r>
            <a:r>
              <a:rPr lang="en-US" dirty="0" smtClean="0"/>
              <a:t>Probiotics</a:t>
            </a:r>
          </a:p>
          <a:p>
            <a:r>
              <a:rPr lang="en-US" dirty="0" smtClean="0"/>
              <a:t>When sick:</a:t>
            </a:r>
          </a:p>
          <a:p>
            <a:pPr lvl="1"/>
            <a:r>
              <a:rPr lang="en-US" sz="2000" b="1" i="1" dirty="0" smtClean="0"/>
              <a:t>Wellness Herbal for Kids</a:t>
            </a:r>
            <a:r>
              <a:rPr lang="en-US" sz="2000" dirty="0" smtClean="0"/>
              <a:t>, prn cough</a:t>
            </a:r>
          </a:p>
          <a:p>
            <a:pPr lvl="1"/>
            <a:r>
              <a:rPr lang="en-US" sz="2000" b="1" i="1" dirty="0" smtClean="0"/>
              <a:t>Bronchial Wellness Kids (see insert)</a:t>
            </a:r>
          </a:p>
          <a:p>
            <a:pPr lvl="1"/>
            <a:r>
              <a:rPr lang="en-US" sz="2000" b="1" i="1" dirty="0" smtClean="0"/>
              <a:t>Kung </a:t>
            </a:r>
            <a:r>
              <a:rPr lang="en-US" sz="2000" b="1" i="1" dirty="0" err="1" smtClean="0"/>
              <a:t>F’u</a:t>
            </a:r>
            <a:r>
              <a:rPr lang="en-US" sz="2000" b="1" i="1" dirty="0" smtClean="0"/>
              <a:t> Fighter kids </a:t>
            </a:r>
            <a:r>
              <a:rPr lang="en-US" sz="2000" dirty="0" smtClean="0"/>
              <a:t>(</a:t>
            </a:r>
            <a:r>
              <a:rPr lang="en-US" sz="2000" dirty="0" err="1"/>
              <a:t>Usnea</a:t>
            </a:r>
            <a:r>
              <a:rPr lang="en-US" sz="2000" dirty="0"/>
              <a:t> </a:t>
            </a:r>
            <a:r>
              <a:rPr lang="en-US" sz="2000" dirty="0" smtClean="0"/>
              <a:t>lichen, Bee </a:t>
            </a:r>
            <a:r>
              <a:rPr lang="en-US" sz="2000" dirty="0" err="1"/>
              <a:t>Propolis</a:t>
            </a:r>
            <a:r>
              <a:rPr lang="en-US" sz="2000" dirty="0"/>
              <a:t>, Myrrh </a:t>
            </a:r>
            <a:r>
              <a:rPr lang="en-US" sz="2000" dirty="0" err="1" smtClean="0"/>
              <a:t>gum,Calendula</a:t>
            </a:r>
            <a:r>
              <a:rPr lang="en-US" sz="2000" dirty="0" smtClean="0"/>
              <a:t> flower, </a:t>
            </a:r>
            <a:r>
              <a:rPr lang="en-US" sz="2000" dirty="0"/>
              <a:t>Boneset </a:t>
            </a:r>
            <a:r>
              <a:rPr lang="en-US" sz="2000" dirty="0" smtClean="0"/>
              <a:t>aerials, Echinacea </a:t>
            </a:r>
            <a:r>
              <a:rPr lang="en-US" sz="2000" dirty="0" err="1"/>
              <a:t>Purpurea</a:t>
            </a:r>
            <a:r>
              <a:rPr lang="en-US" sz="2000" dirty="0"/>
              <a:t> </a:t>
            </a:r>
            <a:r>
              <a:rPr lang="en-US" sz="2000" dirty="0" smtClean="0"/>
              <a:t>root, </a:t>
            </a:r>
            <a:r>
              <a:rPr lang="en-US" sz="2000" dirty="0"/>
              <a:t>Cinnamon </a:t>
            </a:r>
            <a:r>
              <a:rPr lang="en-US" sz="2000" dirty="0" smtClean="0"/>
              <a:t>bark</a:t>
            </a:r>
            <a:endParaRPr lang="en-US" sz="2000" dirty="0"/>
          </a:p>
          <a:p>
            <a:r>
              <a:rPr lang="en-US" dirty="0" smtClean="0"/>
              <a:t>Teas (usually if coughing or congested: Yerba Santa, mullein, mint, linden flower, chamomile, elder flower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620" y="658716"/>
            <a:ext cx="2287805" cy="2870519"/>
          </a:xfrm>
          <a:prstGeom prst="rect">
            <a:avLst/>
          </a:prstGeom>
        </p:spPr>
      </p:pic>
      <p:pic>
        <p:nvPicPr>
          <p:cNvPr id="5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2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309" y="265801"/>
            <a:ext cx="10058400" cy="1609344"/>
          </a:xfrm>
        </p:spPr>
        <p:txBody>
          <a:bodyPr/>
          <a:lstStyle/>
          <a:p>
            <a:r>
              <a:rPr lang="en-US" dirty="0" smtClean="0"/>
              <a:t>Supplements and children (USA)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33974"/>
            <a:ext cx="5306190" cy="497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8663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081" y="2790651"/>
            <a:ext cx="256663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Dietary Supplement Use in Children?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882279" y="1840053"/>
            <a:ext cx="10058400" cy="46226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Commonly given to children, especially with chronic problems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Children  </a:t>
            </a:r>
            <a:r>
              <a:rPr lang="en-US" altLang="en-US" sz="2400" dirty="0"/>
              <a:t>differ from adults in their absorption, distribution, metabolism, and excretion of some substances.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Few studies have been done in children investigating </a:t>
            </a:r>
            <a:r>
              <a:rPr lang="en-US" altLang="en-US" sz="2400" dirty="0" smtClean="0"/>
              <a:t>dietary </a:t>
            </a:r>
            <a:r>
              <a:rPr lang="en-US" altLang="en-US" sz="2400" dirty="0"/>
              <a:t>supplements, and even fewer for treating CF-related problems.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Many supplements have traditionally been used by herbalists, eclectic physicians, and naturopathic physicians for respiratory conditions.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Recommended that families consult </a:t>
            </a:r>
            <a:r>
              <a:rPr lang="en-US" altLang="en-US" sz="2400" dirty="0"/>
              <a:t>with specialists </a:t>
            </a:r>
            <a:r>
              <a:rPr lang="en-US" altLang="en-US" sz="2400" dirty="0" smtClean="0"/>
              <a:t>for advice before </a:t>
            </a:r>
            <a:r>
              <a:rPr lang="en-US" altLang="en-US" sz="2400" dirty="0"/>
              <a:t>the parents </a:t>
            </a:r>
            <a:r>
              <a:rPr lang="en-US" altLang="en-US" sz="2400" dirty="0" smtClean="0"/>
              <a:t>start </a:t>
            </a:r>
            <a:r>
              <a:rPr lang="en-US" altLang="en-US" sz="2400" dirty="0"/>
              <a:t>to </a:t>
            </a:r>
            <a:r>
              <a:rPr lang="en-US" altLang="en-US" sz="2400" dirty="0" smtClean="0"/>
              <a:t>use various complementary therapies.</a:t>
            </a:r>
            <a:endParaRPr lang="en-US" altLang="en-US" sz="2400" dirty="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8326404" y="6561139"/>
            <a:ext cx="22130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b="1">
                <a:solidFill>
                  <a:schemeClr val="bg1"/>
                </a:solidFill>
              </a:rPr>
              <a:t>Woolf AD. </a:t>
            </a:r>
            <a:r>
              <a:rPr lang="en-US" altLang="en-US" sz="1400" b="1" i="1">
                <a:solidFill>
                  <a:schemeClr val="bg1"/>
                </a:solidFill>
              </a:rPr>
              <a:t>Pediatrics</a:t>
            </a:r>
            <a:r>
              <a:rPr lang="en-US" altLang="en-US" sz="1400" b="1">
                <a:solidFill>
                  <a:schemeClr val="bg1"/>
                </a:solidFill>
              </a:rPr>
              <a:t>. 2003.</a:t>
            </a:r>
          </a:p>
        </p:txBody>
      </p:sp>
    </p:spTree>
    <p:extLst>
      <p:ext uri="{BB962C8B-B14F-4D97-AF65-F5344CB8AC3E}">
        <p14:creationId xmlns:p14="http://schemas.microsoft.com/office/powerpoint/2010/main" val="25742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69"/>
            <a:ext cx="10515600" cy="1325563"/>
          </a:xfrm>
        </p:spPr>
        <p:txBody>
          <a:bodyPr/>
          <a:lstStyle/>
          <a:p>
            <a:r>
              <a:rPr lang="en-US" dirty="0" smtClean="0"/>
              <a:t>CF Herbs- All sorts are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392"/>
            <a:ext cx="10515600" cy="5434583"/>
          </a:xfrm>
        </p:spPr>
        <p:txBody>
          <a:bodyPr>
            <a:noAutofit/>
          </a:bodyPr>
          <a:lstStyle/>
          <a:p>
            <a:r>
              <a:rPr lang="en-US" dirty="0"/>
              <a:t>Herbs to thin out and decrease mucus production </a:t>
            </a:r>
            <a:endParaRPr lang="en-US" dirty="0" smtClean="0"/>
          </a:p>
          <a:p>
            <a:pPr lvl="1"/>
            <a:r>
              <a:rPr lang="en-US" sz="2000" dirty="0" smtClean="0"/>
              <a:t>Burdock </a:t>
            </a:r>
            <a:r>
              <a:rPr lang="en-US" sz="2000" dirty="0"/>
              <a:t>root (</a:t>
            </a:r>
            <a:r>
              <a:rPr lang="en-US" sz="2000" dirty="0" err="1"/>
              <a:t>Articum</a:t>
            </a:r>
            <a:r>
              <a:rPr lang="en-US" sz="2000" dirty="0"/>
              <a:t> </a:t>
            </a:r>
            <a:r>
              <a:rPr lang="en-US" sz="2000" dirty="0" err="1"/>
              <a:t>lappa</a:t>
            </a:r>
            <a:r>
              <a:rPr lang="en-US" sz="2000" dirty="0"/>
              <a:t>)- balances out oil and water ratio </a:t>
            </a:r>
          </a:p>
          <a:p>
            <a:pPr lvl="1"/>
            <a:r>
              <a:rPr lang="en-US" sz="2000" dirty="0" smtClean="0"/>
              <a:t>Comfrey </a:t>
            </a:r>
            <a:r>
              <a:rPr lang="en-US" sz="2000" dirty="0"/>
              <a:t>(</a:t>
            </a:r>
            <a:r>
              <a:rPr lang="en-US" sz="2000" dirty="0" err="1"/>
              <a:t>Symphytum</a:t>
            </a:r>
            <a:r>
              <a:rPr lang="en-US" sz="2000" dirty="0"/>
              <a:t> </a:t>
            </a:r>
            <a:r>
              <a:rPr lang="en-US" sz="2000" dirty="0" err="1"/>
              <a:t>officinale</a:t>
            </a:r>
            <a:r>
              <a:rPr lang="en-US" sz="2000" dirty="0"/>
              <a:t>) - Decreases mucus, strengthens lung tissues </a:t>
            </a:r>
            <a:endParaRPr lang="en-US" sz="2000" dirty="0" smtClean="0"/>
          </a:p>
          <a:p>
            <a:pPr lvl="1"/>
            <a:r>
              <a:rPr lang="en-US" sz="2000" dirty="0" smtClean="0"/>
              <a:t>Elecampane(</a:t>
            </a:r>
            <a:r>
              <a:rPr lang="en-US" sz="2000" dirty="0" err="1" smtClean="0"/>
              <a:t>Inula</a:t>
            </a:r>
            <a:r>
              <a:rPr lang="en-US" sz="2000" dirty="0" smtClean="0"/>
              <a:t> </a:t>
            </a:r>
            <a:r>
              <a:rPr lang="en-US" sz="2000" dirty="0" err="1"/>
              <a:t>helenium</a:t>
            </a:r>
            <a:r>
              <a:rPr lang="en-US" sz="2000" dirty="0"/>
              <a:t>)- If an infection is present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Skullcap </a:t>
            </a:r>
            <a:r>
              <a:rPr lang="en-US" sz="2000" dirty="0"/>
              <a:t>(</a:t>
            </a:r>
            <a:r>
              <a:rPr lang="en-US" sz="2000" dirty="0" err="1"/>
              <a:t>Scutellaria</a:t>
            </a:r>
            <a:r>
              <a:rPr lang="en-US" sz="2000" dirty="0"/>
              <a:t> </a:t>
            </a:r>
            <a:r>
              <a:rPr lang="en-US" sz="2000" dirty="0" err="1"/>
              <a:t>lateriflora</a:t>
            </a:r>
            <a:r>
              <a:rPr lang="en-US" sz="2000" dirty="0"/>
              <a:t>)-To relax airways, decrease coughing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Turmeric </a:t>
            </a:r>
            <a:r>
              <a:rPr lang="en-US" sz="2000" dirty="0"/>
              <a:t>(Curcuma longa)-Thins </a:t>
            </a:r>
            <a:r>
              <a:rPr lang="en-US" sz="2000" dirty="0" smtClean="0"/>
              <a:t>secretions</a:t>
            </a:r>
            <a:r>
              <a:rPr lang="en-US" sz="2000" dirty="0"/>
              <a:t>, decreases inflammation in airways</a:t>
            </a:r>
            <a:r>
              <a:rPr lang="en-US" sz="2000" dirty="0" smtClean="0"/>
              <a:t>.</a:t>
            </a:r>
          </a:p>
          <a:p>
            <a:r>
              <a:rPr lang="en-US" dirty="0"/>
              <a:t>Herbs to boost immunity </a:t>
            </a:r>
            <a:r>
              <a:rPr lang="en-US" dirty="0" smtClean="0"/>
              <a:t> </a:t>
            </a:r>
          </a:p>
          <a:p>
            <a:pPr lvl="1"/>
            <a:r>
              <a:rPr lang="en-US" sz="2000" dirty="0" err="1" smtClean="0"/>
              <a:t>Astragalus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Astragalus</a:t>
            </a:r>
            <a:r>
              <a:rPr lang="en-US" sz="2000" dirty="0"/>
              <a:t> </a:t>
            </a:r>
            <a:r>
              <a:rPr lang="en-US" sz="2000" dirty="0" err="1"/>
              <a:t>membranaceus</a:t>
            </a:r>
            <a:r>
              <a:rPr lang="en-US" sz="2000" dirty="0"/>
              <a:t>)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Garlic </a:t>
            </a:r>
            <a:r>
              <a:rPr lang="en-US" sz="2000" dirty="0"/>
              <a:t>(Allium </a:t>
            </a:r>
            <a:r>
              <a:rPr lang="en-US" sz="2000" dirty="0" err="1"/>
              <a:t>sativum</a:t>
            </a:r>
            <a:r>
              <a:rPr lang="en-US" sz="2000" dirty="0"/>
              <a:t>)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/>
              <a:t>Bladderwrack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Fucus</a:t>
            </a:r>
            <a:r>
              <a:rPr lang="en-US" sz="2000" dirty="0"/>
              <a:t> </a:t>
            </a:r>
            <a:r>
              <a:rPr lang="en-US" sz="2000" dirty="0" err="1"/>
              <a:t>vesiculosus</a:t>
            </a:r>
            <a:r>
              <a:rPr lang="en-US" sz="2000" dirty="0"/>
              <a:t>)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Nettles </a:t>
            </a:r>
            <a:r>
              <a:rPr lang="en-US" sz="2000" dirty="0"/>
              <a:t>(</a:t>
            </a:r>
            <a:r>
              <a:rPr lang="en-US" sz="2000" dirty="0" err="1"/>
              <a:t>Urtica</a:t>
            </a:r>
            <a:r>
              <a:rPr lang="en-US" sz="2000" dirty="0"/>
              <a:t> </a:t>
            </a:r>
            <a:r>
              <a:rPr lang="en-US" sz="2000" dirty="0" err="1"/>
              <a:t>diotica</a:t>
            </a:r>
            <a:r>
              <a:rPr lang="en-US" sz="2000" dirty="0"/>
              <a:t>) 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/>
              <a:t>Reshi</a:t>
            </a:r>
            <a:r>
              <a:rPr lang="en-US" sz="2000" dirty="0" smtClean="0"/>
              <a:t> </a:t>
            </a:r>
            <a:r>
              <a:rPr lang="en-US" sz="2000" dirty="0"/>
              <a:t>Mushroom (</a:t>
            </a:r>
            <a:r>
              <a:rPr lang="en-US" sz="2000" dirty="0" err="1"/>
              <a:t>Ganoderma</a:t>
            </a:r>
            <a:r>
              <a:rPr lang="en-US" sz="2000" dirty="0"/>
              <a:t> </a:t>
            </a:r>
            <a:r>
              <a:rPr lang="en-US" sz="2000" dirty="0" err="1"/>
              <a:t>lucidum</a:t>
            </a:r>
            <a:r>
              <a:rPr lang="en-US" sz="2000" dirty="0"/>
              <a:t>) </a:t>
            </a:r>
          </a:p>
          <a:p>
            <a:r>
              <a:rPr lang="en-US" sz="2800" smtClean="0"/>
              <a:t>Two current </a:t>
            </a:r>
            <a:r>
              <a:rPr lang="en-US" sz="2800" dirty="0" smtClean="0"/>
              <a:t>popular supplements are essential oils and </a:t>
            </a:r>
            <a:r>
              <a:rPr lang="en-US" sz="2800" dirty="0" err="1" smtClean="0"/>
              <a:t>Indrepta</a:t>
            </a:r>
            <a:r>
              <a:rPr lang="en-US" sz="2800" dirty="0" smtClean="0"/>
              <a:t> C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090" y="3377570"/>
            <a:ext cx="2895851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97" y="70952"/>
            <a:ext cx="2316646" cy="67870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462" y="349299"/>
            <a:ext cx="6096000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Why Essential Oils in CF?</a:t>
            </a:r>
          </a:p>
          <a:p>
            <a:endParaRPr lang="en-US" b="1" dirty="0"/>
          </a:p>
          <a:p>
            <a:r>
              <a:rPr lang="en-US" sz="2000" dirty="0"/>
              <a:t>Early </a:t>
            </a:r>
            <a:r>
              <a:rPr lang="en-US" sz="2000" dirty="0" smtClean="0"/>
              <a:t>therapies are felt to be important </a:t>
            </a:r>
            <a:r>
              <a:rPr lang="en-US" sz="2000" dirty="0"/>
              <a:t>to manage the symptoms and treat </a:t>
            </a:r>
            <a:r>
              <a:rPr lang="en-US" sz="2000" dirty="0" smtClean="0"/>
              <a:t>CF.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</a:t>
            </a:r>
            <a:r>
              <a:rPr lang="en-US" sz="2000" dirty="0" smtClean="0"/>
              <a:t>ssential </a:t>
            </a:r>
            <a:r>
              <a:rPr lang="en-US" sz="2000" dirty="0"/>
              <a:t>oils </a:t>
            </a:r>
            <a:r>
              <a:rPr lang="en-US" sz="2000" dirty="0" smtClean="0"/>
              <a:t>are thought to be anti-inflammatory </a:t>
            </a:r>
            <a:r>
              <a:rPr lang="en-US" sz="2000" dirty="0"/>
              <a:t>and have decongestant </a:t>
            </a:r>
            <a:r>
              <a:rPr lang="en-US" sz="2000" dirty="0" smtClean="0"/>
              <a:t>properties.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May help with GI </a:t>
            </a:r>
            <a:r>
              <a:rPr lang="en-US" sz="2000" dirty="0"/>
              <a:t>issues </a:t>
            </a:r>
            <a:r>
              <a:rPr lang="en-US" sz="2000" dirty="0" smtClean="0"/>
              <a:t>for </a:t>
            </a:r>
            <a:r>
              <a:rPr lang="en-US" sz="2000" dirty="0"/>
              <a:t>inflammation in the pancreas and </a:t>
            </a:r>
            <a:r>
              <a:rPr lang="en-US" sz="2000" dirty="0" smtClean="0"/>
              <a:t>gut.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Essential </a:t>
            </a:r>
            <a:r>
              <a:rPr lang="en-US" sz="2000" dirty="0"/>
              <a:t>oils </a:t>
            </a:r>
            <a:r>
              <a:rPr lang="en-US" sz="2000" dirty="0" smtClean="0"/>
              <a:t>help also as an expectorant to loosen </a:t>
            </a:r>
            <a:r>
              <a:rPr lang="en-US" sz="2000" dirty="0"/>
              <a:t>and break up the mucus in the lungs as well as in other areas of the body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The common essential oils to help with cystic fibrosis include</a:t>
            </a:r>
            <a:r>
              <a:rPr lang="en-US" sz="2000" dirty="0" smtClean="0"/>
              <a:t>:</a:t>
            </a:r>
            <a:endParaRPr lang="en-US" sz="2000" dirty="0"/>
          </a:p>
          <a:p>
            <a:r>
              <a:rPr lang="en-US" sz="2000" dirty="0"/>
              <a:t>Frankincense </a:t>
            </a:r>
            <a:r>
              <a:rPr lang="en-US" sz="2000" dirty="0" smtClean="0"/>
              <a:t>Oil, Eucalyptus Oil, </a:t>
            </a:r>
            <a:r>
              <a:rPr lang="en-US" sz="2000" dirty="0"/>
              <a:t>Tea Tree </a:t>
            </a:r>
            <a:r>
              <a:rPr lang="en-US" sz="2000" dirty="0" smtClean="0"/>
              <a:t>Oil, Lemongrass Oil, </a:t>
            </a:r>
            <a:r>
              <a:rPr lang="en-US" sz="2000" dirty="0"/>
              <a:t>Thyme </a:t>
            </a:r>
            <a:r>
              <a:rPr lang="en-US" sz="2000" dirty="0" smtClean="0"/>
              <a:t>Oil, and </a:t>
            </a:r>
            <a:r>
              <a:rPr lang="en-US" sz="2000" dirty="0"/>
              <a:t>Oregano </a:t>
            </a:r>
            <a:r>
              <a:rPr lang="en-US" sz="2000" dirty="0" smtClean="0"/>
              <a:t>Oil</a:t>
            </a:r>
            <a:endParaRPr lang="en-US" sz="2000" dirty="0"/>
          </a:p>
        </p:txBody>
      </p:sp>
      <p:pic>
        <p:nvPicPr>
          <p:cNvPr id="4" name="Picture 1" descr="cid:image003.jpg@01CF23F2.68D4D470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4" y="5910037"/>
            <a:ext cx="2209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835</TotalTime>
  <Words>1657</Words>
  <Application>Microsoft Office PowerPoint</Application>
  <PresentationFormat>Widescreen</PresentationFormat>
  <Paragraphs>204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Arvo</vt:lpstr>
      <vt:lpstr>Calibri</vt:lpstr>
      <vt:lpstr>Cambria</vt:lpstr>
      <vt:lpstr>Rockwell</vt:lpstr>
      <vt:lpstr>Rockwell Condensed</vt:lpstr>
      <vt:lpstr>Wingdings</vt:lpstr>
      <vt:lpstr>Wood Type</vt:lpstr>
      <vt:lpstr>Herbs and Oils: What’s the Latest? </vt:lpstr>
      <vt:lpstr>Case 1</vt:lpstr>
      <vt:lpstr>Case 2</vt:lpstr>
      <vt:lpstr>Case 2: cont:</vt:lpstr>
      <vt:lpstr>Case 3 (similar story) </vt:lpstr>
      <vt:lpstr>Supplements and children (USA)</vt:lpstr>
      <vt:lpstr>Dietary Supplement Use in Children?</vt:lpstr>
      <vt:lpstr>CF Herbs- All sorts are recommended</vt:lpstr>
      <vt:lpstr>PowerPoint Presentation</vt:lpstr>
      <vt:lpstr>PowerPoint Presentation</vt:lpstr>
      <vt:lpstr>Curcumin</vt:lpstr>
      <vt:lpstr>Boswellia serrata</vt:lpstr>
      <vt:lpstr>escin</vt:lpstr>
      <vt:lpstr>Do terra Breathe, Essential Oils</vt:lpstr>
      <vt:lpstr>Eucalyptus oil</vt:lpstr>
      <vt:lpstr>PowerPoint Presentation</vt:lpstr>
      <vt:lpstr>FDA</vt:lpstr>
      <vt:lpstr>FDA and dietary supplements</vt:lpstr>
      <vt:lpstr>What to do? First: Practice Culturally Sensitive Care </vt:lpstr>
      <vt:lpstr>Culture and Health Care</vt:lpstr>
      <vt:lpstr>Remember Supplement Safety </vt:lpstr>
      <vt:lpstr>Red Flags</vt:lpstr>
      <vt:lpstr>Safe and effective</vt:lpstr>
      <vt:lpstr>Thanks- all need to work together!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 and Oils</dc:title>
  <dc:creator>John David Mark</dc:creator>
  <cp:lastModifiedBy>Cathy A Hernandez</cp:lastModifiedBy>
  <cp:revision>64</cp:revision>
  <cp:lastPrinted>2019-02-27T19:18:11Z</cp:lastPrinted>
  <dcterms:created xsi:type="dcterms:W3CDTF">2019-02-11T19:23:39Z</dcterms:created>
  <dcterms:modified xsi:type="dcterms:W3CDTF">2019-03-18T16:39:30Z</dcterms:modified>
</cp:coreProperties>
</file>